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188183963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Hare (NHS South East London ICB)" userId="b1c622de-f0e4-40f5-9a4c-788000bf25af" providerId="ADAL" clId="{351B00F5-E7D9-45B9-A347-73D3880AC243}"/>
    <pc:docChg chg="modSld">
      <pc:chgData name="Joanne Hare (NHS South East London ICB)" userId="b1c622de-f0e4-40f5-9a4c-788000bf25af" providerId="ADAL" clId="{351B00F5-E7D9-45B9-A347-73D3880AC243}" dt="2024-08-19T10:42:51.690" v="5" actId="20577"/>
      <pc:docMkLst>
        <pc:docMk/>
      </pc:docMkLst>
      <pc:sldChg chg="modSp mod">
        <pc:chgData name="Joanne Hare (NHS South East London ICB)" userId="b1c622de-f0e4-40f5-9a4c-788000bf25af" providerId="ADAL" clId="{351B00F5-E7D9-45B9-A347-73D3880AC243}" dt="2024-08-19T10:42:51.690" v="5" actId="20577"/>
        <pc:sldMkLst>
          <pc:docMk/>
          <pc:sldMk cId="2457903339" sldId="1881839630"/>
        </pc:sldMkLst>
        <pc:spChg chg="mod">
          <ac:chgData name="Joanne Hare (NHS South East London ICB)" userId="b1c622de-f0e4-40f5-9a4c-788000bf25af" providerId="ADAL" clId="{351B00F5-E7D9-45B9-A347-73D3880AC243}" dt="2024-08-19T10:42:51.690" v="5" actId="20577"/>
          <ac:spMkLst>
            <pc:docMk/>
            <pc:sldMk cId="2457903339" sldId="1881839630"/>
            <ac:spMk id="3" creationId="{93C30D11-F9F4-E279-7DD1-8DD10F84C5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383D-871B-A5D8-8B0A-13DD06474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5EDBE-F2DF-1683-2D8E-1800EB546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F1717-CDCE-FE09-0218-52800EE4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80715-092E-67E3-8D20-311D60D5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CA9E1-CC08-627C-4E1C-41CE5608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1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904CF-6DEF-8CB2-D992-958A6A97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996A7-F306-2FE5-5AFF-E9905F483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DBC8-BA49-E9B8-748C-19E0CC93B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EBF1F-A3A0-C602-76E0-3BC1D17B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03C21-7881-8DA5-883B-4D721DF8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4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E61236-BDB9-5083-A6AB-742C69DF3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A829C-BEC7-B288-4207-23B39F0E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4CE6-53A0-505A-E3AC-C254F56F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413A7-6E8D-5A45-F5D6-24085B8B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86615-D3AF-81CE-E2EE-2B30DFF1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9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B976-0D4F-13F5-5B6C-655E72BD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1BF52-7448-E8F3-6F0E-F6538DDFC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78F1B-9921-55DC-203E-6E95A4B0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BBB47-3C00-8E29-5670-933FCE14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A6C2A-F68D-4274-38D7-D150140F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8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1475A-B2AE-C9F8-013C-81A2DCA21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22246-1BC8-1A35-91A8-4D7B82183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0E8A6-6756-398B-BB8E-94B16B5F2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74668-29FC-35A7-BEC9-A9134C241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DD22F-7334-2D4B-0E32-1B4C6A39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3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8284F-FF5F-54FD-ABFC-D98E29AA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9ED6A-C780-EE98-47C5-D7B948615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B7E89-EE12-9C66-6941-0D544E9DD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2BA64-9EF4-2BF9-31CF-8CB45FFD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28BF7-E85E-0670-0A35-4C3C4C34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248A9-5566-DFC3-34E1-6A755537D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E189B-F480-BF22-4C47-C277CB72B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A46B0-F6C9-3CDF-C8D5-823504E6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74610-D0B8-D2C9-4077-D80CD7A69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4855B-EE9E-D3A2-4C70-9DCB5291C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85B31-A569-EAFE-977A-1ACB22B68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E5EADE-899B-063C-D65E-41154E12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26AC95-B366-81D7-46C7-4B04CB20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3DE35-0497-99EF-12CB-CBF7E497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7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CB77-DE37-49CB-ADFF-567F0008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A889A-2EB2-5BC4-2F8A-073B540DC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50B5F-4EF3-13C4-F47F-C3B6082C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A0B0E2-F3C8-9BF7-4B30-1EF168F6F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1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D7E99-325A-A347-9EBF-550E38D1E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A8807-8C16-7154-78FF-7927539BA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1B3D8-9B19-6FCF-F283-BA7A3418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8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E248-72CD-87C0-DF16-F538ABD27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D6FA-1853-4E64-675F-8870646B6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63829-0453-882C-DEBB-EB1E1A562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3F34C-9550-74C6-89D0-05EE120A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1EEDC-FF30-EE71-F2F9-301B6019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5E8C5-553D-45E0-C97B-31B25B42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5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5F03B-F5FE-0626-F8B8-348AFA4C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A6B691-7624-4AD7-0C4C-663D5E036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C74E8-E720-5FCB-66CC-C39B2C444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942FFB-6BF2-81B0-549B-1FFDB9FF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6FA14-2423-8A9F-B7BB-3A0B4E2C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A7F87-8244-28D8-B40E-E38EEA16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B23843-E0B9-97C3-DE80-752F8B1FD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C7967-4AED-0213-D0EC-E6091360A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A0BE-3402-8B92-EBA7-8E1A23AEA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6748E1-19C5-478F-9904-AAB8077A28AB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B2BD7-D9DD-8D85-80E7-F5E1EC15C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4F20D-FA68-D7BB-D0B6-9D053AABB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46BB77-1C51-467B-9D81-5E4FFFE26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3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nhs.uk/healthier-families/childrens-weight/" TargetMode="External"/><Relationship Id="rId7" Type="http://schemas.openxmlformats.org/officeDocument/2006/relationships/hyperlink" Target="https://www.kch.nhs.uk/document/complications-of-excess-weight-cew-clinic-referral-form/" TargetMode="External"/><Relationship Id="rId2" Type="http://schemas.openxmlformats.org/officeDocument/2006/relationships/hyperlink" Target="https://www.nhs.uk/live-well/healthy-weight/bmi-calculato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hs.uk/health-assessment-tools/calculate-your-body-mass-index/" TargetMode="External"/><Relationship Id="rId5" Type="http://schemas.openxmlformats.org/officeDocument/2006/relationships/hyperlink" Target="mailto:childrenscentres@bexley.gov.uk" TargetMode="External"/><Relationship Id="rId4" Type="http://schemas.openxmlformats.org/officeDocument/2006/relationships/hyperlink" Target="https://getactive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9C40D4-4C0E-A946-0350-A3DF239F086D}"/>
              </a:ext>
            </a:extLst>
          </p:cNvPr>
          <p:cNvSpPr txBox="1">
            <a:spLocks/>
          </p:cNvSpPr>
          <p:nvPr/>
        </p:nvSpPr>
        <p:spPr>
          <a:xfrm>
            <a:off x="2466753" y="172814"/>
            <a:ext cx="9546381" cy="604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Bexley Children and Young People weight management pathway (0-18 years)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7F0FE27-9F04-51C9-99AA-F5B36AEC7833}"/>
              </a:ext>
            </a:extLst>
          </p:cNvPr>
          <p:cNvSpPr txBox="1">
            <a:spLocks/>
          </p:cNvSpPr>
          <p:nvPr/>
        </p:nvSpPr>
        <p:spPr>
          <a:xfrm>
            <a:off x="152228" y="758518"/>
            <a:ext cx="11812252" cy="297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Calculate CYP BMI centile by measuring height (m) and weight (kg)</a:t>
            </a:r>
            <a:r>
              <a:rPr lang="en-GB" sz="1200" dirty="0">
                <a:hlinkClick r:id="rId2"/>
              </a:rPr>
              <a:t> NHS BMI calculator </a:t>
            </a:r>
            <a:endParaRPr lang="en-GB" sz="1200" dirty="0"/>
          </a:p>
          <a:p>
            <a:endParaRPr lang="en-GB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AF4447-9878-3D5A-7817-E87988460740}"/>
              </a:ext>
            </a:extLst>
          </p:cNvPr>
          <p:cNvSpPr txBox="1"/>
          <p:nvPr/>
        </p:nvSpPr>
        <p:spPr>
          <a:xfrm>
            <a:off x="152228" y="1171546"/>
            <a:ext cx="11798397" cy="7258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UNIVERSAL Support / Tier 1 </a:t>
            </a:r>
          </a:p>
          <a:p>
            <a:pPr marL="171450" marR="0" lvl="0" indent="-171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Provide information about the benefits of healthy eating and physical activity, share details of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n-GB" sz="1200" b="1" dirty="0">
                <a:hlinkClick r:id="rId3"/>
              </a:rPr>
              <a:t>NHS Healthier Families</a:t>
            </a:r>
            <a:r>
              <a:rPr lang="en-GB" sz="1200" b="1" dirty="0"/>
              <a:t> </a:t>
            </a:r>
            <a:r>
              <a:rPr lang="en-GB" sz="1200" dirty="0"/>
              <a:t>and </a:t>
            </a:r>
            <a:r>
              <a:rPr lang="en-GB" sz="1200" b="1" dirty="0">
                <a:hlinkClick r:id="rId4"/>
              </a:rPr>
              <a:t>Bexley Get Active </a:t>
            </a:r>
            <a:endParaRPr lang="en-GB" sz="1200" b="1" dirty="0"/>
          </a:p>
          <a:p>
            <a:pPr marL="171450" marR="0" lvl="0" indent="-171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rovide details of the below programmes when they are ready to change / take action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Review at the next point of contact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449C7B-F73F-C344-B356-99DE2292417E}"/>
              </a:ext>
            </a:extLst>
          </p:cNvPr>
          <p:cNvSpPr txBox="1"/>
          <p:nvPr/>
        </p:nvSpPr>
        <p:spPr>
          <a:xfrm>
            <a:off x="178866" y="1997984"/>
            <a:ext cx="774239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UNIVERSAL Support /Tier 1/Tier 2  weight management services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2C53B1-6BFF-6AEB-86DD-6D0DD656EAF7}"/>
              </a:ext>
            </a:extLst>
          </p:cNvPr>
          <p:cNvSpPr txBox="1"/>
          <p:nvPr/>
        </p:nvSpPr>
        <p:spPr>
          <a:xfrm>
            <a:off x="8070112" y="1997984"/>
            <a:ext cx="394302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Tier 3 weight management services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B4A647-E0DF-1636-B95D-7B4432983125}"/>
              </a:ext>
            </a:extLst>
          </p:cNvPr>
          <p:cNvSpPr txBox="1"/>
          <p:nvPr/>
        </p:nvSpPr>
        <p:spPr>
          <a:xfrm>
            <a:off x="82339" y="2358068"/>
            <a:ext cx="4166583" cy="44550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b="1" dirty="0">
                <a:cs typeface="Calibri"/>
              </a:rPr>
              <a:t>HENRY offer (0-5 year olds)</a:t>
            </a:r>
          </a:p>
          <a:p>
            <a:endParaRPr lang="en-GB" sz="1050" b="1" dirty="0">
              <a:cs typeface="Calibri"/>
            </a:endParaRPr>
          </a:p>
          <a:p>
            <a:r>
              <a:rPr lang="en-GB" sz="1050" dirty="0">
                <a:cs typeface="Calibri"/>
              </a:rPr>
              <a:t>A FREE number of sessions for parents of children aged 0-5 years to attend as follows:</a:t>
            </a:r>
          </a:p>
          <a:p>
            <a:endParaRPr lang="en-GB" sz="105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cs typeface="Calibri"/>
              </a:rPr>
              <a:t>Starting solids </a:t>
            </a:r>
            <a:r>
              <a:rPr lang="en-GB" sz="1050" dirty="0">
                <a:cs typeface="Calibri"/>
              </a:rPr>
              <a:t>– 2  hour Group Workshops for parents/carers with children aged 3 to 6 months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cs typeface="Calibri"/>
              </a:rPr>
              <a:t>Fussy Eating </a:t>
            </a:r>
            <a:r>
              <a:rPr lang="en-GB" sz="1050" dirty="0">
                <a:cs typeface="Calibri"/>
              </a:rPr>
              <a:t>– 2 hour group workshop for parents/carers with children aged 18 months to 3 years</a:t>
            </a:r>
            <a:endParaRPr lang="en-GB" sz="1050" b="1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cs typeface="Calibri"/>
              </a:rPr>
              <a:t>Preparation for Parenthood </a:t>
            </a:r>
            <a:r>
              <a:rPr lang="en-GB" sz="1050" dirty="0">
                <a:cs typeface="Calibri"/>
              </a:rPr>
              <a:t>– 6 week 2 hour weekly sessions for pregnant women and their partners or other family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cs typeface="Calibri"/>
              </a:rPr>
              <a:t>Healthy Families – Right from the start Programme </a:t>
            </a:r>
            <a:r>
              <a:rPr lang="en-GB" sz="1050" dirty="0">
                <a:cs typeface="Calibri"/>
              </a:rPr>
              <a:t>– 8 week 2 hour weekly sessions for parents/carers with children aged 0 to 5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b="1" dirty="0">
              <a:highlight>
                <a:srgbClr val="FFFF00"/>
              </a:highlight>
              <a:cs typeface="Calibri"/>
            </a:endParaRPr>
          </a:p>
          <a:p>
            <a:endParaRPr lang="en-GB" sz="1050" b="1" dirty="0">
              <a:highlight>
                <a:srgbClr val="FFFF00"/>
              </a:highlight>
              <a:cs typeface="Calibri"/>
            </a:endParaRPr>
          </a:p>
          <a:p>
            <a:r>
              <a:rPr lang="en-GB" sz="1050" dirty="0">
                <a:cs typeface="Calibri"/>
              </a:rPr>
              <a:t>Sessions available online or face to face in Bexley Children’s Centres (Erith, Northumberland Heath, Danson and North Cray) or community settings</a:t>
            </a:r>
          </a:p>
          <a:p>
            <a:endParaRPr lang="en-GB" sz="1050" dirty="0">
              <a:highlight>
                <a:srgbClr val="FFFF00"/>
              </a:highlight>
              <a:cs typeface="Calibri"/>
            </a:endParaRPr>
          </a:p>
          <a:p>
            <a:r>
              <a:rPr lang="en-GB" sz="1050" b="1" dirty="0">
                <a:cs typeface="Calibri"/>
              </a:rPr>
              <a:t>Eligibility Criteria:</a:t>
            </a:r>
          </a:p>
          <a:p>
            <a:r>
              <a:rPr lang="en-GB" sz="1050" dirty="0">
                <a:cs typeface="Calibri"/>
              </a:rPr>
              <a:t>Self referral or referral by an early years or health professional (e.g. a GP, Nursery Nurse, Health Visitor, Midwife or School Nurse.</a:t>
            </a:r>
          </a:p>
          <a:p>
            <a:endParaRPr lang="en-GB" sz="1050" dirty="0">
              <a:cs typeface="Calibri"/>
            </a:endParaRPr>
          </a:p>
          <a:p>
            <a:r>
              <a:rPr lang="en-GB" sz="1050" dirty="0">
                <a:cs typeface="Calibri"/>
              </a:rPr>
              <a:t>To discuss a referral into the programme call 020 3045 5480 or email </a:t>
            </a:r>
            <a:r>
              <a:rPr lang="en-GB" sz="1050" dirty="0">
                <a:cs typeface="Calibri"/>
                <a:hlinkClick r:id="rId5"/>
              </a:rPr>
              <a:t>childrenscentres@bexley.gov.uk</a:t>
            </a:r>
            <a:r>
              <a:rPr lang="en-GB" sz="1050" dirty="0">
                <a:cs typeface="Calibri"/>
              </a:rPr>
              <a:t> </a:t>
            </a:r>
            <a:endParaRPr lang="en-GB" sz="1050" dirty="0">
              <a:highlight>
                <a:srgbClr val="FFFF00"/>
              </a:highlight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5A9780-1B9A-BECD-8077-6AAB0C361D64}"/>
              </a:ext>
            </a:extLst>
          </p:cNvPr>
          <p:cNvSpPr txBox="1"/>
          <p:nvPr/>
        </p:nvSpPr>
        <p:spPr>
          <a:xfrm>
            <a:off x="4397780" y="2519651"/>
            <a:ext cx="3508743" cy="4131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b="1" dirty="0">
                <a:cs typeface="Calibri"/>
              </a:rPr>
              <a:t>Child Weight Management for school age children (5-11)</a:t>
            </a:r>
          </a:p>
          <a:p>
            <a:endParaRPr lang="en-GB" sz="1050" dirty="0">
              <a:highlight>
                <a:srgbClr val="FFFF00"/>
              </a:highlight>
              <a:cs typeface="Calibri"/>
            </a:endParaRPr>
          </a:p>
          <a:p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service is targeted at children &amp; young people and their families living in the London Borough of Bexley.  It offers a </a:t>
            </a:r>
            <a:r>
              <a:rPr lang="en-GB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FREE</a:t>
            </a:r>
            <a:r>
              <a:rPr lang="en-GB" sz="1050" dirty="0">
                <a:ea typeface="Calibri" panose="020F0502020204030204" pitchFamily="34" charset="0"/>
                <a:cs typeface="Times New Roman" panose="02020603050405020304" pitchFamily="18" charset="0"/>
              </a:rPr>
              <a:t> 8 week family based weight management programme and one off workshops.  The course focusses on healthy behaviours  </a:t>
            </a: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including eating well, moving more and managing mood.</a:t>
            </a:r>
          </a:p>
          <a:p>
            <a:endParaRPr lang="en-GB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5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Inclusion criteria: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Must be a Bexley resident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Should have a BMI above 91</a:t>
            </a:r>
            <a:r>
              <a:rPr lang="en-GB" sz="105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centile (overweight or very overweight)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a typeface="Calibri" panose="020F0502020204030204" pitchFamily="34" charset="0"/>
                <a:cs typeface="Times New Roman" panose="02020603050405020304" pitchFamily="18" charset="0"/>
              </a:rPr>
              <a:t>If you are unsure of the BMI</a:t>
            </a:r>
            <a:r>
              <a:rPr lang="en-GB" sz="105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, follow this link</a:t>
            </a:r>
            <a:endParaRPr lang="en-GB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Must be between 4-11 years old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a typeface="Calibri" panose="020F0502020204030204" pitchFamily="34" charset="0"/>
                <a:cs typeface="Times New Roman" panose="02020603050405020304" pitchFamily="18" charset="0"/>
              </a:rPr>
              <a:t>The family must be able to attend either a one off workshop or an 8 week course, once per week for 90 minutes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 no complex needs</a:t>
            </a:r>
          </a:p>
          <a:p>
            <a:endParaRPr lang="en-GB" sz="105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lvl="0"/>
            <a:r>
              <a:rPr lang="en-GB" sz="1050" b="1" dirty="0">
                <a:ea typeface="Calibri" panose="020F0502020204030204" pitchFamily="34" charset="0"/>
                <a:cs typeface="Times New Roman" panose="02020603050405020304" pitchFamily="18" charset="0"/>
              </a:rPr>
              <a:t>Professional or self referral</a:t>
            </a:r>
          </a:p>
          <a:p>
            <a:pPr lvl="0"/>
            <a:r>
              <a:rPr lang="en-GB" sz="1050" dirty="0">
                <a:ea typeface="Calibri" panose="020F0502020204030204" pitchFamily="34" charset="0"/>
                <a:cs typeface="Times New Roman" panose="02020603050405020304" pitchFamily="18" charset="0"/>
              </a:rPr>
              <a:t>Referrals are currently being managed within Bromley Healthcare School Nursing service through the National Child Measurement Programme (NCMP)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1A8DFF-49F7-96D3-8969-447E09B9CC45}"/>
              </a:ext>
            </a:extLst>
          </p:cNvPr>
          <p:cNvSpPr txBox="1"/>
          <p:nvPr/>
        </p:nvSpPr>
        <p:spPr>
          <a:xfrm>
            <a:off x="8070112" y="2339198"/>
            <a:ext cx="3943022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PROFESSIONAL REFERRAL ONLY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95D5A6-B804-1296-5E44-F1FD5F205211}"/>
              </a:ext>
            </a:extLst>
          </p:cNvPr>
          <p:cNvSpPr txBox="1"/>
          <p:nvPr/>
        </p:nvSpPr>
        <p:spPr>
          <a:xfrm>
            <a:off x="8084844" y="2661556"/>
            <a:ext cx="3943022" cy="2516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b="1" dirty="0">
                <a:cs typeface="Calibri"/>
              </a:rPr>
              <a:t>CEW clinic (CYP with complications due to Excess Weight) </a:t>
            </a:r>
          </a:p>
          <a:p>
            <a:endParaRPr lang="en-GB" sz="1050" b="1" dirty="0">
              <a:cs typeface="Calibri"/>
            </a:endParaRPr>
          </a:p>
          <a:p>
            <a:r>
              <a:rPr lang="en-GB" sz="1050" b="1" dirty="0">
                <a:cs typeface="Calibri"/>
              </a:rPr>
              <a:t>Inclusion criteria: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cs typeface="Calibri"/>
              </a:rPr>
              <a:t>2 to 18 years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cs typeface="Calibri"/>
              </a:rPr>
              <a:t>Obesity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cs typeface="Calibri"/>
              </a:rPr>
              <a:t>Significant obesity related medical co-morbidities that has not responded to treatment with a specialist team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cs typeface="Calibri"/>
            </a:endParaRPr>
          </a:p>
          <a:p>
            <a:r>
              <a:rPr lang="en-GB" sz="1050" b="1" dirty="0">
                <a:cs typeface="Calibri"/>
              </a:rPr>
              <a:t>Exclusion criteria: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cs typeface="Calibri"/>
              </a:rPr>
              <a:t>Disengaged family and/ or significant mental health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cs typeface="Calibri"/>
            </a:endParaRPr>
          </a:p>
          <a:p>
            <a:r>
              <a:rPr lang="en-GB" sz="1050" b="1" dirty="0">
                <a:cs typeface="Calibri"/>
              </a:rPr>
              <a:t>Referral form: </a:t>
            </a:r>
          </a:p>
          <a:p>
            <a:r>
              <a:rPr lang="en-GB" sz="1050" dirty="0">
                <a:hlinkClick r:id="rId7"/>
              </a:rPr>
              <a:t>Complications of Excess Weight (CEW) Clinic referral form | King's College Hospital NHS Foundation Trust (kch.nhs.uk)</a:t>
            </a:r>
            <a:endParaRPr lang="en-GB" sz="1050" dirty="0">
              <a:cs typeface="Calibri"/>
            </a:endParaRPr>
          </a:p>
          <a:p>
            <a:endParaRPr lang="en-GB" sz="1050" dirty="0">
              <a:cs typeface="Calibri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E9BF895-76B9-EBAE-7FC9-FE8EB4EAC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92" y="113218"/>
            <a:ext cx="1995230" cy="48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C30D11-F9F4-E279-7DD1-8DD10F84C500}"/>
              </a:ext>
            </a:extLst>
          </p:cNvPr>
          <p:cNvSpPr txBox="1"/>
          <p:nvPr/>
        </p:nvSpPr>
        <p:spPr>
          <a:xfrm>
            <a:off x="8310520" y="5955738"/>
            <a:ext cx="320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August </a:t>
            </a:r>
            <a:r>
              <a:rPr lang="en-GB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45790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EL CCG Document" ma:contentTypeID="0x0101009CEB1DA2CC907747900298E7F35D742E00BD996DB3D747634DB9BE6EA951C5AF8D" ma:contentTypeVersion="3" ma:contentTypeDescription="" ma:contentTypeScope="" ma:versionID="3e739dc72ecccaae2969d93be1fb2bd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86a22618f59503f54352398de6d26a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haredContentType xmlns="Microsoft.SharePoint.Taxonomy.ContentTypeSync" SourceId="c65629fe-fa3b-4d8f-b0ac-4a13011ce303" ContentTypeId="0x0101009CEB1DA2CC907747900298E7F35D742E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645727-3F1E-4256-A350-B349EEEC4B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ECCD75-9D4E-4888-B94D-D321ED8FA252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C7D5A2-EC8F-4593-9DE3-F87A6C0677C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53D89EB-235B-4191-9500-96525DBECC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511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Hare (NHS South East London ICB)</dc:creator>
  <cp:lastModifiedBy>Joanne Hare (NHS South East London ICB)</cp:lastModifiedBy>
  <cp:revision>4</cp:revision>
  <dcterms:created xsi:type="dcterms:W3CDTF">2024-05-07T14:51:51Z</dcterms:created>
  <dcterms:modified xsi:type="dcterms:W3CDTF">2024-08-19T10:42:57Z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0x0101009CEB1DA2CC907747900298E7F35D742E00BD996DB3D747634DB9BE6EA951C5AF8D</vt:lpwstr>
  </property>
</Properties>
</file>